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1" r:id="rId1"/>
  </p:sldMasterIdLst>
  <p:notesMasterIdLst>
    <p:notesMasterId r:id="rId23"/>
  </p:notesMasterIdLst>
  <p:sldIdLst>
    <p:sldId id="256" r:id="rId2"/>
    <p:sldId id="264" r:id="rId3"/>
    <p:sldId id="262" r:id="rId4"/>
    <p:sldId id="274" r:id="rId5"/>
    <p:sldId id="258" r:id="rId6"/>
    <p:sldId id="259" r:id="rId7"/>
    <p:sldId id="257" r:id="rId8"/>
    <p:sldId id="263" r:id="rId9"/>
    <p:sldId id="265" r:id="rId10"/>
    <p:sldId id="266" r:id="rId11"/>
    <p:sldId id="261" r:id="rId12"/>
    <p:sldId id="267" r:id="rId13"/>
    <p:sldId id="268" r:id="rId14"/>
    <p:sldId id="276" r:id="rId15"/>
    <p:sldId id="277" r:id="rId16"/>
    <p:sldId id="275" r:id="rId17"/>
    <p:sldId id="269" r:id="rId18"/>
    <p:sldId id="270" r:id="rId19"/>
    <p:sldId id="272" r:id="rId20"/>
    <p:sldId id="278" r:id="rId21"/>
    <p:sldId id="273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14" y="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076B5-9893-40D0-845F-8C9DD28950AE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371E0-FE18-4D07-AA57-AB6D0F39E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196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371E0-FE18-4D07-AA57-AB6D0F39EB9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135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371E0-FE18-4D07-AA57-AB6D0F39EB9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511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371E0-FE18-4D07-AA57-AB6D0F39EB9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67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371E0-FE18-4D07-AA57-AB6D0F39EB9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67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371E0-FE18-4D07-AA57-AB6D0F39EB9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483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371E0-FE18-4D07-AA57-AB6D0F39EB9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118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A8CD7-A8A3-457D-929E-3221C25F40DF}" type="datetime1">
              <a:rPr lang="en-US" smtClean="0"/>
              <a:t>3/7/2013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454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DFC7C-5770-4C2A-A30E-7747CA3B83BF}" type="datetime1">
              <a:rPr lang="en-US" smtClean="0"/>
              <a:t>3/7/2013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75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F37D8-A9CE-436B-ACDC-52615D9630AF}" type="datetime1">
              <a:rPr lang="en-US" smtClean="0"/>
              <a:t>3/7/2013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010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6311-B8BC-4683-82CF-292907082BEF}" type="datetime1">
              <a:rPr lang="en-US" smtClean="0"/>
              <a:t>3/7/2013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612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2234-9182-47A3-AA66-31FC811D5202}" type="datetime1">
              <a:rPr lang="en-US" smtClean="0"/>
              <a:t>3/7/2013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0782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DC29-6CCD-45D1-A1CB-280B59E19B67}" type="datetime1">
              <a:rPr lang="en-US" smtClean="0"/>
              <a:t>3/7/2013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97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D605-E27A-4021-B6B6-022880D78942}" type="datetime1">
              <a:rPr lang="en-US" smtClean="0"/>
              <a:t>3/7/2013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814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BA431-D63E-4070-89EF-6C7A07399170}" type="datetime1">
              <a:rPr lang="en-US" smtClean="0"/>
              <a:t>3/7/2013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076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4AB8-EF11-4CF5-B7D7-5547C9DCA320}" type="datetime1">
              <a:rPr lang="en-US" smtClean="0"/>
              <a:t>3/7/2013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9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BFF6253-6328-4FF4-99A5-EAB4B4D1AF0C}" type="datetime1">
              <a:rPr lang="en-US" smtClean="0"/>
              <a:t>3/7/2013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979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F6F3-9F64-4E65-A4FB-DB06B0B938C3}" type="datetime1">
              <a:rPr lang="en-US" smtClean="0"/>
              <a:t>3/7/2013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721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28248FF-2BD6-40BD-9144-A45297330E1B}" type="datetime1">
              <a:rPr lang="en-US" smtClean="0"/>
              <a:t>3/7/2013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208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3.xml"/><Relationship Id="rId7" Type="http://schemas.openxmlformats.org/officeDocument/2006/relationships/slide" Target="slide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Cadence Tips &amp; Tricks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Alicia KLINEFELTER</a:t>
            </a:r>
          </a:p>
          <a:p>
            <a:r>
              <a:rPr lang="en-US" dirty="0" smtClean="0"/>
              <a:t>ECE 3663, Spring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49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 Plot Data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RIGHT-CLICK ON TRACE </a:t>
            </a:r>
            <a:r>
              <a:rPr lang="en-US" dirty="0" smtClean="0">
                <a:sym typeface="Wingdings" panose="05000000000000000000" pitchFamily="2" charset="2"/>
              </a:rPr>
              <a:t> SAVE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 smtClean="0"/>
              <a:t>Can export to </a:t>
            </a:r>
            <a:r>
              <a:rPr lang="en-US" dirty="0" err="1" smtClean="0"/>
              <a:t>csv</a:t>
            </a:r>
            <a:r>
              <a:rPr lang="en-US" dirty="0" smtClean="0"/>
              <a:t>, </a:t>
            </a:r>
            <a:r>
              <a:rPr lang="en-US" dirty="0" err="1" smtClean="0"/>
              <a:t>matlab</a:t>
            </a:r>
            <a:r>
              <a:rPr lang="en-US" dirty="0" smtClean="0"/>
              <a:t> formats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078" y="2582863"/>
            <a:ext cx="4116481" cy="3378200"/>
          </a:xfrm>
        </p:spPr>
      </p:pic>
      <p:sp>
        <p:nvSpPr>
          <p:cNvPr id="22" name="Oval 21"/>
          <p:cNvSpPr/>
          <p:nvPr/>
        </p:nvSpPr>
        <p:spPr>
          <a:xfrm>
            <a:off x="2629912" y="3900361"/>
            <a:ext cx="169932" cy="1780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682" y="2807185"/>
            <a:ext cx="3787288" cy="2186352"/>
          </a:xfrm>
        </p:spPr>
      </p:pic>
    </p:spTree>
    <p:extLst>
      <p:ext uri="{BB962C8B-B14F-4D97-AF65-F5344CB8AC3E}">
        <p14:creationId xmlns:p14="http://schemas.microsoft.com/office/powerpoint/2010/main" val="291666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White Background for Schematics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>
          <a:xfrm>
            <a:off x="457200" y="3115434"/>
            <a:ext cx="3200400" cy="318977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Black schematic backgrounds are not a good idea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Presentation visibility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Printing many of these will be bad for ink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/>
              <a:t>Depending on the printer, it may not even show up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Example schematic to the right is bad, but it gets worse with complicated </a:t>
            </a:r>
            <a:r>
              <a:rPr lang="en-US" dirty="0" smtClean="0"/>
              <a:t>designs</a:t>
            </a:r>
          </a:p>
          <a:p>
            <a:pPr lvl="1"/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From schematic viewer window: </a:t>
            </a:r>
            <a:r>
              <a:rPr lang="en-US" i="1" dirty="0" smtClean="0"/>
              <a:t>File</a:t>
            </a:r>
            <a:r>
              <a:rPr lang="en-US" i="1" dirty="0" smtClean="0">
                <a:sym typeface="Wingdings" panose="05000000000000000000" pitchFamily="2" charset="2"/>
              </a:rPr>
              <a:t> Export Image</a:t>
            </a:r>
            <a:endParaRPr lang="en-US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322" y="84127"/>
            <a:ext cx="4996142" cy="4069080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3" t="6983"/>
          <a:stretch/>
        </p:blipFill>
        <p:spPr>
          <a:xfrm>
            <a:off x="7598745" y="2563352"/>
            <a:ext cx="4504243" cy="3782305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770" y="4225328"/>
            <a:ext cx="2260669" cy="2534846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7095444" y="4710319"/>
            <a:ext cx="82665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6408419" y="5980015"/>
            <a:ext cx="517890" cy="18611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435703" y="5864983"/>
            <a:ext cx="2512067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625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OCEAN for Simulations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Lets you setup, simulate, and analyze circuit data</a:t>
            </a:r>
          </a:p>
          <a:p>
            <a:pPr lvl="1"/>
            <a:r>
              <a:rPr lang="en-US" dirty="0" smtClean="0"/>
              <a:t>Simulation </a:t>
            </a:r>
            <a:r>
              <a:rPr lang="en-US" dirty="0"/>
              <a:t>p</a:t>
            </a:r>
            <a:r>
              <a:rPr lang="en-US" dirty="0" smtClean="0"/>
              <a:t>rogramming language</a:t>
            </a:r>
          </a:p>
          <a:p>
            <a:pPr lvl="1"/>
            <a:r>
              <a:rPr lang="en-US" dirty="0" smtClean="0"/>
              <a:t>Good for repetitive tasks</a:t>
            </a:r>
          </a:p>
          <a:p>
            <a:pPr lvl="1"/>
            <a:r>
              <a:rPr lang="en-US" dirty="0" smtClean="0"/>
              <a:t>Built-in calculator</a:t>
            </a:r>
          </a:p>
          <a:p>
            <a:pPr lvl="1"/>
            <a:r>
              <a:rPr lang="en-US" dirty="0" smtClean="0"/>
              <a:t>Run </a:t>
            </a:r>
            <a:r>
              <a:rPr lang="en-US" dirty="0"/>
              <a:t>longer analyses such as parametric analyses, Corners Analyses, and </a:t>
            </a:r>
            <a:r>
              <a:rPr lang="en-US" dirty="0" smtClean="0"/>
              <a:t>statistical analyses </a:t>
            </a:r>
            <a:r>
              <a:rPr lang="en-US" dirty="0"/>
              <a:t>more </a:t>
            </a:r>
            <a:r>
              <a:rPr lang="en-US" dirty="0" smtClean="0"/>
              <a:t>effectively</a:t>
            </a:r>
          </a:p>
          <a:p>
            <a:pPr lvl="1"/>
            <a:r>
              <a:rPr lang="en-US" dirty="0" smtClean="0"/>
              <a:t>Run </a:t>
            </a:r>
            <a:r>
              <a:rPr lang="en-US" dirty="0"/>
              <a:t>simulations from a </a:t>
            </a:r>
            <a:r>
              <a:rPr lang="en-US" dirty="0" smtClean="0"/>
              <a:t>non-graphic</a:t>
            </a:r>
            <a:r>
              <a:rPr lang="en-US" dirty="0"/>
              <a:t>, remote terminal</a:t>
            </a:r>
            <a:endParaRPr lang="en-US" dirty="0" smtClean="0"/>
          </a:p>
          <a:p>
            <a:r>
              <a:rPr lang="en-US" dirty="0" smtClean="0"/>
              <a:t>OCEAN tutorial on Wiki</a:t>
            </a:r>
          </a:p>
          <a:p>
            <a:pPr lvl="1"/>
            <a:r>
              <a:rPr lang="en-US" dirty="0" smtClean="0"/>
              <a:t>venividiwiki.ee.virginia.edu/</a:t>
            </a:r>
            <a:r>
              <a:rPr lang="en-US" dirty="0" err="1" smtClean="0"/>
              <a:t>mediawiki</a:t>
            </a:r>
            <a:r>
              <a:rPr lang="en-US" dirty="0" smtClean="0"/>
              <a:t>/</a:t>
            </a:r>
            <a:r>
              <a:rPr lang="en-US" dirty="0" err="1" smtClean="0"/>
              <a:t>index.php</a:t>
            </a:r>
            <a:r>
              <a:rPr lang="en-US" dirty="0" smtClean="0"/>
              <a:t>/</a:t>
            </a:r>
            <a:r>
              <a:rPr lang="en-US" dirty="0" err="1" smtClean="0"/>
              <a:t>ToolsCadenceTutorialsBasicSimulationOceanFreePDK</a:t>
            </a:r>
            <a:endParaRPr lang="en-US" dirty="0" smtClean="0"/>
          </a:p>
          <a:p>
            <a:r>
              <a:rPr lang="en-US" dirty="0" smtClean="0"/>
              <a:t>OCEAN documentation on server</a:t>
            </a:r>
          </a:p>
          <a:p>
            <a:pPr lvl="1"/>
            <a:r>
              <a:rPr lang="en-US" dirty="0"/>
              <a:t>/</a:t>
            </a:r>
            <a:r>
              <a:rPr lang="en-US" dirty="0" smtClean="0"/>
              <a:t>net/plato.ee.virginia.edu/app/cadence/</a:t>
            </a:r>
            <a:r>
              <a:rPr lang="en-US" dirty="0" err="1" smtClean="0"/>
              <a:t>ic</a:t>
            </a:r>
            <a:r>
              <a:rPr lang="en-US" dirty="0" smtClean="0"/>
              <a:t>/doc/</a:t>
            </a:r>
            <a:r>
              <a:rPr lang="en-US" dirty="0" err="1" smtClean="0"/>
              <a:t>oceanref</a:t>
            </a:r>
            <a:endParaRPr lang="en-US" dirty="0" smtClean="0"/>
          </a:p>
          <a:p>
            <a:pPr lvl="1"/>
            <a:r>
              <a:rPr lang="en-US" dirty="0" smtClean="0"/>
              <a:t>Google-</a:t>
            </a:r>
            <a:r>
              <a:rPr lang="en-US" dirty="0" err="1" smtClean="0"/>
              <a:t>ing</a:t>
            </a:r>
            <a:r>
              <a:rPr lang="en-US" dirty="0" smtClean="0"/>
              <a:t> for OCEAN help isn’t helpful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8152077" y="454764"/>
            <a:ext cx="3496762" cy="2191250"/>
            <a:chOff x="7471976" y="3534604"/>
            <a:chExt cx="4141098" cy="262983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1976" y="3534604"/>
              <a:ext cx="4141098" cy="2629835"/>
            </a:xfrm>
            <a:prstGeom prst="rect">
              <a:avLst/>
            </a:prstGeom>
          </p:spPr>
        </p:pic>
        <p:sp>
          <p:nvSpPr>
            <p:cNvPr id="9" name="&quot;No&quot; Symbol 8"/>
            <p:cNvSpPr/>
            <p:nvPr/>
          </p:nvSpPr>
          <p:spPr>
            <a:xfrm>
              <a:off x="8334796" y="3623577"/>
              <a:ext cx="2613728" cy="2451887"/>
            </a:xfrm>
            <a:prstGeom prst="noSmoking">
              <a:avLst/>
            </a:prstGeom>
            <a:solidFill>
              <a:srgbClr val="C00000">
                <a:alpha val="50196"/>
              </a:srgbClr>
            </a:solidFill>
            <a:ln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272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Example OCEAN Script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10058402" cy="1558671"/>
          </a:xfrm>
        </p:spPr>
        <p:txBody>
          <a:bodyPr numCol="2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Making script from scratch is annoying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Use ADE to create one</a:t>
            </a:r>
          </a:p>
          <a:p>
            <a:pPr lvl="1"/>
            <a:r>
              <a:rPr lang="en-US" dirty="0" smtClean="0"/>
              <a:t>Within ADE: </a:t>
            </a:r>
            <a:r>
              <a:rPr lang="en-US" i="1" dirty="0" smtClean="0"/>
              <a:t>Session </a:t>
            </a:r>
            <a:r>
              <a:rPr lang="en-US" i="1" dirty="0" smtClean="0">
                <a:sym typeface="Wingdings" panose="05000000000000000000" pitchFamily="2" charset="2"/>
              </a:rPr>
              <a:t> Save Ocean Script…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Exports your current simulation settings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1097278" y="3355853"/>
            <a:ext cx="10058402" cy="285073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simulator( '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spectre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design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	 "/net/plato.ee.Virginia.EDU/users/amk5vx/simulation/fo4_inverter/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spectre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/schematic/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netlist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netlist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resultsDir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 "/net/plato.ee.Virginia.EDU/users/amk5vx/simulation/fo4_inverter/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spectre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/schematic" 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modelFile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'("/net/plato.ee.virginia.edu/app/lib/freepdk45/trunk/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ncsu_basekit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/models/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hspice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tran_models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models_nom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/NMOS_VTL.inc" "")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'("/net/plato.ee.virginia.edu/app/lib/freepdk45/trunk/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ncsu_basekit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/models/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hspice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tran_models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models_nom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/PMOS_VTL.inc" "")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'("/net/plato.ee.virginia.edu/app/lib/freepdk45/trunk/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ncsu_basekit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/models/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hspice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tran_models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models_nom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/NMOS_VTG.inc" "")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'("/net/plato.ee.virginia.edu/app/lib/freepdk45/trunk/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ncsu_basekit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/models/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hspice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tran_models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models_nom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/PMOS_VTG.inc" "")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analysis('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?stop "15u"  ?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errpreset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"moderate"  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desVar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	  "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 1.2	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save( 'v "/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dut_in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 "/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orig_pulse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 "/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dut_out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 "/x4_inv_out" 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save( '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"/V0/MINUS" 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temp( 27 )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run</a:t>
            </a:r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selectResult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 '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plot(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getData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("/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dut_in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")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getData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("/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orig_pulse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")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getData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("/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dut_out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")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getData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("/x4_inv_out")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getData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("/V0/MINUS") 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6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OCEAN Functions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385175" y="1857755"/>
            <a:ext cx="4937760" cy="1839601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numCol="1"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VDDLIST 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=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list(0.3 0.4 0.5 0.6 0.7 0.8)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foreach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( VDD VDDLIST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of =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outfile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("~/Results/fo4_inv/output.txt" "a")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desVar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( "</a:t>
            </a:r>
            <a:r>
              <a:rPr lang="en-US" sz="1200" dirty="0" err="1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vdd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" VDD	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vdd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=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VDD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option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( '</a:t>
            </a:r>
            <a:r>
              <a:rPr lang="en-US" sz="1200" dirty="0" err="1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dochecklimit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 "no" </a:t>
            </a:r>
            <a:endParaRPr lang="en-US" sz="1200" dirty="0" smtClean="0">
              <a:latin typeface="Courier New" pitchFamily="49" charset="0"/>
              <a:cs typeface="Courier New" pitchFamily="49" charset="0"/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)</a:t>
            </a:r>
            <a:endParaRPr lang="en-US" sz="1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8112" y="1925249"/>
            <a:ext cx="2255182" cy="165283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Looping structures</a:t>
            </a:r>
          </a:p>
          <a:p>
            <a:pPr lvl="1"/>
            <a:r>
              <a:rPr lang="en-US" dirty="0" err="1" smtClean="0"/>
              <a:t>foreach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while()</a:t>
            </a:r>
          </a:p>
          <a:p>
            <a:r>
              <a:rPr lang="en-US" dirty="0" smtClean="0"/>
              <a:t>Conditionals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f()</a:t>
            </a:r>
          </a:p>
          <a:p>
            <a:pPr lvl="1"/>
            <a:r>
              <a:rPr lang="en-US" dirty="0" smtClean="0"/>
              <a:t>case()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93700" y="3983670"/>
            <a:ext cx="3438762" cy="23083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;; Length of all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devices in circuit</a:t>
            </a:r>
          </a:p>
          <a:p>
            <a:pPr>
              <a:lnSpc>
                <a:spcPct val="150000"/>
              </a:lnSpc>
            </a:pP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desVar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(   "length" 50n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;;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Width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of the n/p devices</a:t>
            </a:r>
          </a:p>
          <a:p>
            <a:pPr>
              <a:lnSpc>
                <a:spcPct val="150000"/>
              </a:lnSpc>
            </a:pP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desVar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(   "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n_width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" 90n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desVar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(   "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p_width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" 180n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length=50n</a:t>
            </a:r>
          </a:p>
          <a:p>
            <a:pPr>
              <a:lnSpc>
                <a:spcPct val="150000"/>
              </a:lnSpc>
            </a:pP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_width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=90n</a:t>
            </a:r>
          </a:p>
          <a:p>
            <a:pPr>
              <a:lnSpc>
                <a:spcPct val="150000"/>
              </a:lnSpc>
            </a:pP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p_width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=180n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1400755" y="4413162"/>
            <a:ext cx="2749826" cy="165283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Setting variables to use in the </a:t>
            </a:r>
            <a:r>
              <a:rPr lang="en-US" dirty="0" err="1" smtClean="0"/>
              <a:t>netlist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18012" y="4865672"/>
            <a:ext cx="5112297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subckt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INVX16TS A VDD VSS Y    </a:t>
            </a: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NMOS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(Y A VSS VSS)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NMOS_VTH w=16*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n_width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l=length    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PMOS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(VDD A Y VDD)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PMOS_VTH w=16*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p_width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l=length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ends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INVX16TS</a:t>
            </a:r>
          </a:p>
        </p:txBody>
      </p:sp>
      <p:cxnSp>
        <p:nvCxnSpPr>
          <p:cNvPr id="12" name="Curved Connector 11"/>
          <p:cNvCxnSpPr/>
          <p:nvPr/>
        </p:nvCxnSpPr>
        <p:spPr>
          <a:xfrm>
            <a:off x="6655242" y="5009322"/>
            <a:ext cx="3792772" cy="230259"/>
          </a:xfrm>
          <a:prstGeom prst="curvedConnector3">
            <a:avLst>
              <a:gd name="adj1" fmla="val 99895"/>
            </a:avLst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69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OCEAN Functions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288111" y="3642729"/>
            <a:ext cx="9970936" cy="2519532"/>
          </a:xfr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numCol="1"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of </a:t>
            </a: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= </a:t>
            </a:r>
            <a:r>
              <a:rPr lang="en-US" sz="1200" b="1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outfile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("~/Results/fo4_inv/output.txt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" "a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")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</a:t>
            </a:r>
            <a:r>
              <a:rPr lang="en-US" sz="1200" b="1" dirty="0" err="1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fprintf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( of "VDD(V)	Delay(s)\n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")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 smtClean="0">
              <a:latin typeface="Courier New" pitchFamily="49" charset="0"/>
              <a:cs typeface="Courier New" pitchFamily="49" charset="0"/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&lt;RUN ANALYSIS&gt;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 smtClean="0">
              <a:latin typeface="Courier New" pitchFamily="49" charset="0"/>
              <a:cs typeface="Courier New" pitchFamily="49" charset="0"/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diff</a:t>
            </a:r>
            <a:r>
              <a:rPr lang="en-US" sz="120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= </a:t>
            </a:r>
            <a:r>
              <a:rPr lang="en-US" sz="1200" b="1" dirty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abs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((</a:t>
            </a:r>
            <a:r>
              <a:rPr lang="en-US" sz="1200" b="1" dirty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cross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(v("in") </a:t>
            </a:r>
            <a:r>
              <a:rPr lang="en-US" sz="1200" dirty="0" err="1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vdd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/2 1 "either" nil nil) - </a:t>
            </a:r>
            <a:r>
              <a:rPr lang="en-US" sz="1200" b="1" dirty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cross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(v("out") </a:t>
            </a:r>
            <a:r>
              <a:rPr lang="en-US" sz="1200" dirty="0" err="1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vdd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/2 1 "either" nil nil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)))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accent5"/>
                </a:solidFill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plot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( diff ?</a:t>
            </a:r>
            <a:r>
              <a:rPr lang="en-US" sz="1200" dirty="0" err="1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expr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'( "diff" )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</a:t>
            </a:r>
            <a:r>
              <a:rPr lang="en-US" sz="1200" b="1" dirty="0" err="1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fprintf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( of "%g	%g\n", </a:t>
            </a:r>
            <a:r>
              <a:rPr lang="en-US" sz="1200" dirty="0" err="1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vdd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, diff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 close(of</a:t>
            </a:r>
            <a:r>
              <a:rPr lang="en-US" sz="1200" dirty="0">
                <a:latin typeface="Courier New" pitchFamily="49" charset="0"/>
                <a:cs typeface="Courier New" pitchFamily="49" charset="0"/>
                <a:sym typeface="Wingdings" panose="05000000000000000000" pitchFamily="2" charset="2"/>
              </a:rPr>
              <a:t>)</a:t>
            </a:r>
            <a:endParaRPr lang="en-US" sz="1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8598" y="1845735"/>
            <a:ext cx="9947082" cy="165283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File I/O </a:t>
            </a: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Formatting similar to C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Calculator </a:t>
            </a:r>
            <a:r>
              <a:rPr lang="en-US" dirty="0" smtClean="0">
                <a:solidFill>
                  <a:schemeClr val="accent2"/>
                </a:solidFill>
              </a:rPr>
              <a:t>functions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Same syntax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Plotting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4836" y="95044"/>
            <a:ext cx="3372127" cy="3393007"/>
          </a:xfrm>
          <a:prstGeom prst="rect">
            <a:avLst/>
          </a:prstGeom>
        </p:spPr>
      </p:pic>
      <p:cxnSp>
        <p:nvCxnSpPr>
          <p:cNvPr id="8" name="Curved Connector 7"/>
          <p:cNvCxnSpPr/>
          <p:nvPr/>
        </p:nvCxnSpPr>
        <p:spPr>
          <a:xfrm flipV="1">
            <a:off x="3406747" y="2209126"/>
            <a:ext cx="4538089" cy="525982"/>
          </a:xfrm>
          <a:prstGeom prst="curvedConnector3">
            <a:avLst>
              <a:gd name="adj1" fmla="val 46612"/>
            </a:avLst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987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the Script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5231960" cy="4085939"/>
          </a:xfrm>
        </p:spPr>
        <p:txBody>
          <a:bodyPr numCol="1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ym typeface="Wingdings" panose="05000000000000000000" pitchFamily="2" charset="2"/>
              </a:rPr>
              <a:t>   For circuit simulations, create directory with:</a:t>
            </a:r>
          </a:p>
          <a:p>
            <a:pPr marL="544068" lvl="1" indent="-34290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OCEAN script</a:t>
            </a:r>
          </a:p>
          <a:p>
            <a:pPr marL="544068" lvl="1" indent="-34290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Stimuli file (if applicable)</a:t>
            </a:r>
          </a:p>
          <a:p>
            <a:pPr marL="544068" lvl="1" indent="-34290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Circuit </a:t>
            </a:r>
            <a:r>
              <a:rPr lang="en-US" dirty="0" err="1" smtClean="0">
                <a:sym typeface="Wingdings" panose="05000000000000000000" pitchFamily="2" charset="2"/>
              </a:rPr>
              <a:t>netlist</a:t>
            </a:r>
            <a:endParaRPr lang="en-US" dirty="0" smtClean="0">
              <a:sym typeface="Wingdings" panose="05000000000000000000" pitchFamily="2" charset="2"/>
            </a:endParaRPr>
          </a:p>
          <a:p>
            <a:pPr marL="544068" lvl="1" indent="-342900">
              <a:buFont typeface="+mj-lt"/>
              <a:buAutoNum type="arabicPeriod"/>
            </a:pP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Netlist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footer</a:t>
            </a:r>
          </a:p>
          <a:p>
            <a:pPr marL="544068" lvl="1" indent="-342900">
              <a:buFont typeface="+mj-lt"/>
              <a:buAutoNum type="arabicPeriod"/>
            </a:pP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Netlist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header</a:t>
            </a:r>
          </a:p>
          <a:p>
            <a:pPr marL="251460" indent="-34290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If simulation was run in ADE, the </a:t>
            </a:r>
            <a:r>
              <a:rPr lang="en-US" i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netlist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 and </a:t>
            </a:r>
            <a:r>
              <a:rPr lang="en-US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_</a:t>
            </a:r>
            <a:r>
              <a:rPr lang="en-US" i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graphical_stimuli.scs</a:t>
            </a:r>
            <a:r>
              <a:rPr lang="en-US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file are located: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/simulation/&lt;design name&gt;/</a:t>
            </a:r>
            <a:r>
              <a:rPr lang="en-US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spectre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/schematic/</a:t>
            </a:r>
            <a:r>
              <a:rPr lang="en-US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netlist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/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392848" y="1845735"/>
            <a:ext cx="4762831" cy="402336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US" sz="1100" dirty="0">
                <a:ln>
                  <a:solidFill>
                    <a:sysClr val="windowText" lastClr="000000"/>
                  </a:solidFill>
                </a:ln>
                <a:latin typeface="Courier New" pitchFamily="49" charset="0"/>
                <a:cs typeface="Courier New" pitchFamily="49" charset="0"/>
              </a:rPr>
              <a:t>[amk5vx@class4 </a:t>
            </a:r>
            <a:r>
              <a:rPr lang="en-US" sz="1100" dirty="0" err="1">
                <a:ln>
                  <a:solidFill>
                    <a:sysClr val="windowText" lastClr="000000"/>
                  </a:solidFill>
                </a:ln>
                <a:latin typeface="Courier New" pitchFamily="49" charset="0"/>
                <a:cs typeface="Courier New" pitchFamily="49" charset="0"/>
              </a:rPr>
              <a:t>mc_test</a:t>
            </a:r>
            <a:r>
              <a:rPr lang="en-US" sz="1100" dirty="0">
                <a:ln>
                  <a:solidFill>
                    <a:sysClr val="windowText" lastClr="000000"/>
                  </a:solidFill>
                </a:ln>
                <a:latin typeface="Courier New" pitchFamily="49" charset="0"/>
                <a:cs typeface="Courier New" pitchFamily="49" charset="0"/>
              </a:rPr>
              <a:t>]$ </a:t>
            </a:r>
            <a:r>
              <a:rPr lang="en-US" sz="1100" dirty="0">
                <a:ln>
                  <a:solidFill>
                    <a:schemeClr val="accent2"/>
                  </a:solidFill>
                </a:ln>
                <a:latin typeface="Courier New" pitchFamily="49" charset="0"/>
                <a:cs typeface="Courier New" pitchFamily="49" charset="0"/>
              </a:rPr>
              <a:t>. cadence2011</a:t>
            </a:r>
          </a:p>
          <a:p>
            <a:r>
              <a:rPr lang="en-US" sz="1100" dirty="0">
                <a:ln>
                  <a:solidFill>
                    <a:sysClr val="windowText" lastClr="000000"/>
                  </a:solidFill>
                </a:ln>
                <a:latin typeface="Courier New" pitchFamily="49" charset="0"/>
                <a:cs typeface="Courier New" pitchFamily="49" charset="0"/>
              </a:rPr>
              <a:t>... Cadence environment is set up.</a:t>
            </a:r>
          </a:p>
          <a:p>
            <a:r>
              <a:rPr lang="en-US" sz="1100" dirty="0">
                <a:ln>
                  <a:solidFill>
                    <a:sysClr val="windowText" lastClr="000000"/>
                  </a:solidFill>
                </a:ln>
                <a:latin typeface="Courier New" pitchFamily="49" charset="0"/>
                <a:cs typeface="Courier New" pitchFamily="49" charset="0"/>
              </a:rPr>
              <a:t>Documents are under /app/cadence/*/doc, the html index file usually ends with '*TOC.html'.</a:t>
            </a:r>
          </a:p>
          <a:p>
            <a:r>
              <a:rPr lang="en-US" sz="1100" dirty="0">
                <a:ln>
                  <a:solidFill>
                    <a:sysClr val="windowText" lastClr="000000"/>
                  </a:solidFill>
                </a:ln>
                <a:latin typeface="Courier New" pitchFamily="49" charset="0"/>
                <a:cs typeface="Courier New" pitchFamily="49" charset="0"/>
              </a:rPr>
              <a:t>[amk5vx@class4 </a:t>
            </a:r>
            <a:r>
              <a:rPr lang="en-US" sz="1100" dirty="0" err="1">
                <a:ln>
                  <a:solidFill>
                    <a:sysClr val="windowText" lastClr="000000"/>
                  </a:solidFill>
                </a:ln>
                <a:latin typeface="Courier New" pitchFamily="49" charset="0"/>
                <a:cs typeface="Courier New" pitchFamily="49" charset="0"/>
              </a:rPr>
              <a:t>mc_test</a:t>
            </a:r>
            <a:r>
              <a:rPr lang="en-US" sz="1100" dirty="0">
                <a:ln>
                  <a:solidFill>
                    <a:sysClr val="windowText" lastClr="000000"/>
                  </a:solidFill>
                </a:ln>
                <a:latin typeface="Courier New" pitchFamily="49" charset="0"/>
                <a:cs typeface="Courier New" pitchFamily="49" charset="0"/>
              </a:rPr>
              <a:t>]$ </a:t>
            </a:r>
            <a:r>
              <a:rPr lang="en-US" sz="1100" dirty="0" smtClean="0">
                <a:ln>
                  <a:solidFill>
                    <a:schemeClr val="accent2"/>
                  </a:solidFill>
                </a:ln>
                <a:latin typeface="Courier New" pitchFamily="49" charset="0"/>
                <a:cs typeface="Courier New" pitchFamily="49" charset="0"/>
              </a:rPr>
              <a:t>ocean</a:t>
            </a:r>
          </a:p>
          <a:p>
            <a:r>
              <a:rPr lang="en-US" sz="1100" dirty="0" smtClean="0">
                <a:ln>
                  <a:solidFill>
                    <a:sysClr val="windowText" lastClr="000000"/>
                  </a:solidFill>
                </a:ln>
                <a:latin typeface="Courier New" pitchFamily="49" charset="0"/>
                <a:cs typeface="Courier New" pitchFamily="49" charset="0"/>
              </a:rPr>
              <a:t>…</a:t>
            </a:r>
            <a:endParaRPr lang="en-US" sz="1100" dirty="0">
              <a:ln>
                <a:solidFill>
                  <a:sysClr val="windowText" lastClr="000000"/>
                </a:solidFill>
              </a:ln>
              <a:latin typeface="Courier New" pitchFamily="49" charset="0"/>
              <a:cs typeface="Courier New" pitchFamily="49" charset="0"/>
            </a:endParaRPr>
          </a:p>
          <a:p>
            <a:r>
              <a:rPr lang="en-US" sz="1100" dirty="0" smtClean="0">
                <a:ln>
                  <a:solidFill>
                    <a:sysClr val="windowText" lastClr="000000"/>
                  </a:solidFill>
                </a:ln>
                <a:latin typeface="Courier New" pitchFamily="49" charset="0"/>
                <a:cs typeface="Courier New" pitchFamily="49" charset="0"/>
              </a:rPr>
              <a:t>ocean</a:t>
            </a:r>
            <a:r>
              <a:rPr lang="en-US" sz="1100" dirty="0">
                <a:ln>
                  <a:solidFill>
                    <a:sysClr val="windowText" lastClr="000000"/>
                  </a:solidFill>
                </a:ln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100" dirty="0">
                <a:ln>
                  <a:solidFill>
                    <a:schemeClr val="accent2"/>
                  </a:solidFill>
                </a:ln>
                <a:latin typeface="Courier New" pitchFamily="49" charset="0"/>
                <a:cs typeface="Courier New" pitchFamily="49" charset="0"/>
              </a:rPr>
              <a:t>load "</a:t>
            </a:r>
            <a:r>
              <a:rPr lang="en-US" sz="1100" dirty="0" err="1">
                <a:ln>
                  <a:solidFill>
                    <a:schemeClr val="accent2"/>
                  </a:solidFill>
                </a:ln>
                <a:latin typeface="Courier New" pitchFamily="49" charset="0"/>
                <a:cs typeface="Courier New" pitchFamily="49" charset="0"/>
              </a:rPr>
              <a:t>ocnScript.ocn</a:t>
            </a:r>
            <a:r>
              <a:rPr lang="en-US" sz="1100" dirty="0">
                <a:ln>
                  <a:solidFill>
                    <a:schemeClr val="accent2"/>
                  </a:solidFill>
                </a:ln>
                <a:latin typeface="Courier New" pitchFamily="49" charset="0"/>
                <a:cs typeface="Courier New" pitchFamily="49" charset="0"/>
              </a:rPr>
              <a:t>" </a:t>
            </a:r>
          </a:p>
        </p:txBody>
      </p:sp>
    </p:spTree>
    <p:extLst>
      <p:ext uri="{BB962C8B-B14F-4D97-AF65-F5344CB8AC3E}">
        <p14:creationId xmlns:p14="http://schemas.microsoft.com/office/powerpoint/2010/main" val="356928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OCEAN for Max Frequency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Requires iteration, binary search</a:t>
            </a:r>
          </a:p>
          <a:p>
            <a:pPr lvl="1"/>
            <a:r>
              <a:rPr lang="en-US" dirty="0" smtClean="0"/>
              <a:t>Tedious to do in ADE with high granularity</a:t>
            </a:r>
          </a:p>
          <a:p>
            <a:r>
              <a:rPr lang="en-US" dirty="0" smtClean="0"/>
              <a:t>Pseudo-code assuming the output value is known?</a:t>
            </a:r>
          </a:p>
          <a:p>
            <a:pPr lvl="1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for {all frequencies in range}</a:t>
            </a:r>
          </a:p>
          <a:p>
            <a:pPr marL="612648" lvl="2" indent="-2286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Run transient simulation at frequency </a:t>
            </a:r>
            <a:r>
              <a:rPr lang="en-US" sz="1100" i="1" dirty="0" smtClean="0">
                <a:latin typeface="Courier New" pitchFamily="49" charset="0"/>
                <a:cs typeface="Courier New" pitchFamily="49" charset="0"/>
              </a:rPr>
              <a:t>x</a:t>
            </a:r>
          </a:p>
          <a:p>
            <a:pPr marL="612648" lvl="2" indent="-2286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Check output values </a:t>
            </a:r>
          </a:p>
          <a:p>
            <a:pPr marL="612648" lvl="2" indent="-2286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If they are correct, circuit success!</a:t>
            </a:r>
          </a:p>
          <a:p>
            <a:pPr marL="612648" lvl="2" indent="-2286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Else, the circuit failed at this frequency. Fail!</a:t>
            </a:r>
          </a:p>
          <a:p>
            <a:pPr marL="612648" lvl="2" indent="-2286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Print to the console the last successful frequency</a:t>
            </a:r>
          </a:p>
          <a:p>
            <a:pPr lvl="2"/>
            <a:endParaRPr lang="en-US" dirty="0"/>
          </a:p>
          <a:p>
            <a:r>
              <a:rPr lang="en-US" dirty="0" smtClean="0"/>
              <a:t>Express this in OCEAN syntax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Start iterating lowest frequency first</a:t>
            </a:r>
          </a:p>
          <a:p>
            <a:pPr lvl="2"/>
            <a:r>
              <a:rPr lang="en-US" dirty="0" smtClean="0"/>
              <a:t>Check for existence before doing math: if (t1 &amp;&amp; t2 &amp;&amp; t3)</a:t>
            </a:r>
          </a:p>
          <a:p>
            <a:pPr lvl="3"/>
            <a:r>
              <a:rPr lang="en-US" dirty="0" smtClean="0"/>
              <a:t>OCEAN errors out when doing math on “nil” data type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975142" y="2719346"/>
            <a:ext cx="1685677" cy="15266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ALU</a:t>
            </a:r>
            <a:endParaRPr lang="en-US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219768" y="2957885"/>
            <a:ext cx="75537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219768" y="3261359"/>
            <a:ext cx="75537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219768" y="3587363"/>
            <a:ext cx="75537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660819" y="3444240"/>
            <a:ext cx="75537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9660819" y="3747714"/>
            <a:ext cx="75537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44067" y="2773219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opCode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94318" y="3084644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in1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94318" y="3386333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in2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416193" y="3218031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out0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425475" y="3526405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out1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7227720" y="4111744"/>
            <a:ext cx="75537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702270" y="3910714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clk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99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OCEAN for Power Determination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Many methods </a:t>
            </a:r>
            <a:r>
              <a:rPr lang="en-US" dirty="0" smtClean="0"/>
              <a:t>for computing circuit power</a:t>
            </a:r>
          </a:p>
          <a:p>
            <a:pPr lvl="1"/>
            <a:r>
              <a:rPr lang="en-US" dirty="0" smtClean="0"/>
              <a:t>p</a:t>
            </a:r>
            <a:r>
              <a:rPr lang="en-US" baseline="-25000" dirty="0" smtClean="0"/>
              <a:t>avg</a:t>
            </a:r>
            <a:r>
              <a:rPr lang="en-US" dirty="0" smtClean="0"/>
              <a:t>=(</a:t>
            </a:r>
            <a:r>
              <a:rPr lang="en-US" dirty="0" smtClean="0">
                <a:solidFill>
                  <a:srgbClr val="C00000"/>
                </a:solidFill>
              </a:rPr>
              <a:t>i</a:t>
            </a:r>
            <a:r>
              <a:rPr lang="en-US" baseline="-25000" dirty="0" smtClean="0">
                <a:solidFill>
                  <a:srgbClr val="C00000"/>
                </a:solidFill>
              </a:rPr>
              <a:t>avg</a:t>
            </a:r>
            <a:r>
              <a:rPr lang="en-US" dirty="0" smtClean="0"/>
              <a:t> over 1 clock period)*</a:t>
            </a:r>
            <a:r>
              <a:rPr lang="en-US" dirty="0"/>
              <a:t>v</a:t>
            </a:r>
          </a:p>
          <a:p>
            <a:r>
              <a:rPr lang="en-US" dirty="0" smtClean="0"/>
              <a:t>Measuring current can be tricky</a:t>
            </a:r>
          </a:p>
          <a:p>
            <a:pPr lvl="1"/>
            <a:r>
              <a:rPr lang="en-US" dirty="0" smtClean="0"/>
              <a:t>Many transistor symbols wont let you measure current using their terminals</a:t>
            </a:r>
          </a:p>
          <a:p>
            <a:pPr lvl="1"/>
            <a:r>
              <a:rPr lang="en-US" dirty="0" smtClean="0"/>
              <a:t>You can put in a “dummy” voltage source (0V) for measurement</a:t>
            </a:r>
          </a:p>
          <a:p>
            <a:pPr lvl="2"/>
            <a:r>
              <a:rPr lang="en-US" dirty="0" smtClean="0"/>
              <a:t>All components found in the library </a:t>
            </a:r>
            <a:r>
              <a:rPr lang="en-US" i="1" dirty="0" err="1" smtClean="0"/>
              <a:t>analogLib</a:t>
            </a:r>
            <a:endParaRPr lang="en-US" i="1" dirty="0" smtClean="0"/>
          </a:p>
          <a:p>
            <a:r>
              <a:rPr lang="en-US" dirty="0" smtClean="0"/>
              <a:t>Determining power across frequencies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use Cadence calculator, but tedious for so many </a:t>
            </a:r>
            <a:r>
              <a:rPr lang="en-US" dirty="0" smtClean="0"/>
              <a:t>frequencies</a:t>
            </a:r>
          </a:p>
          <a:p>
            <a:pPr lvl="1"/>
            <a:r>
              <a:rPr lang="en-US" dirty="0" smtClean="0"/>
              <a:t>How can you incorporate this into your OCEAN script?</a:t>
            </a:r>
            <a:endParaRPr lang="en-US" dirty="0"/>
          </a:p>
          <a:p>
            <a:pPr marL="20116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18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34" y="2218042"/>
            <a:ext cx="2257425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053022" y="5078560"/>
            <a:ext cx="1524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measuring current</a:t>
            </a:r>
            <a:endParaRPr lang="en-US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820355" y="3538330"/>
            <a:ext cx="1765189" cy="79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23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 Carlo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Transistor properties vary from wafer to wafer</a:t>
            </a:r>
          </a:p>
          <a:p>
            <a:pPr lvl="1"/>
            <a:r>
              <a:rPr lang="en-US" dirty="0" smtClean="0"/>
              <a:t>Process variations (V</a:t>
            </a:r>
            <a:r>
              <a:rPr lang="en-US" baseline="-25000" dirty="0" smtClean="0"/>
              <a:t>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Lithography (W, L, wire width)</a:t>
            </a:r>
          </a:p>
          <a:p>
            <a:r>
              <a:rPr lang="en-US" dirty="0" smtClean="0"/>
              <a:t>Transistor model parameters are </a:t>
            </a:r>
            <a:r>
              <a:rPr lang="en-US" i="1" dirty="0" smtClean="0"/>
              <a:t>averages</a:t>
            </a:r>
          </a:p>
          <a:p>
            <a:pPr lvl="1"/>
            <a:r>
              <a:rPr lang="en-US" dirty="0" smtClean="0"/>
              <a:t>Parameters are more distributed in silicon</a:t>
            </a:r>
          </a:p>
          <a:p>
            <a:r>
              <a:rPr lang="en-US" dirty="0" smtClean="0"/>
              <a:t>Monte Carlo simulates circuit over range of values for device parameters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19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076661" y="2305878"/>
            <a:ext cx="7951" cy="32361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6895106" y="5344601"/>
            <a:ext cx="34018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7084612" y="3291690"/>
            <a:ext cx="3164619" cy="2043635"/>
          </a:xfrm>
          <a:custGeom>
            <a:avLst/>
            <a:gdLst>
              <a:gd name="connsiteX0" fmla="*/ 0 w 3164619"/>
              <a:gd name="connsiteY0" fmla="*/ 2043635 h 2043635"/>
              <a:gd name="connsiteX1" fmla="*/ 238539 w 3164619"/>
              <a:gd name="connsiteY1" fmla="*/ 1741486 h 2043635"/>
              <a:gd name="connsiteX2" fmla="*/ 413468 w 3164619"/>
              <a:gd name="connsiteY2" fmla="*/ 707816 h 2043635"/>
              <a:gd name="connsiteX3" fmla="*/ 572494 w 3164619"/>
              <a:gd name="connsiteY3" fmla="*/ 119420 h 2043635"/>
              <a:gd name="connsiteX4" fmla="*/ 739471 w 3164619"/>
              <a:gd name="connsiteY4" fmla="*/ 47858 h 2043635"/>
              <a:gd name="connsiteX5" fmla="*/ 898498 w 3164619"/>
              <a:gd name="connsiteY5" fmla="*/ 683962 h 2043635"/>
              <a:gd name="connsiteX6" fmla="*/ 1590261 w 3164619"/>
              <a:gd name="connsiteY6" fmla="*/ 1399580 h 2043635"/>
              <a:gd name="connsiteX7" fmla="*/ 2743200 w 3164619"/>
              <a:gd name="connsiteY7" fmla="*/ 1797145 h 2043635"/>
              <a:gd name="connsiteX8" fmla="*/ 3164619 w 3164619"/>
              <a:gd name="connsiteY8" fmla="*/ 1932317 h 2043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64619" h="2043635">
                <a:moveTo>
                  <a:pt x="0" y="2043635"/>
                </a:moveTo>
                <a:cubicBezTo>
                  <a:pt x="84814" y="2003878"/>
                  <a:pt x="169628" y="1964122"/>
                  <a:pt x="238539" y="1741486"/>
                </a:cubicBezTo>
                <a:cubicBezTo>
                  <a:pt x="307450" y="1518850"/>
                  <a:pt x="357809" y="978160"/>
                  <a:pt x="413468" y="707816"/>
                </a:cubicBezTo>
                <a:cubicBezTo>
                  <a:pt x="469127" y="437472"/>
                  <a:pt x="518160" y="229413"/>
                  <a:pt x="572494" y="119420"/>
                </a:cubicBezTo>
                <a:cubicBezTo>
                  <a:pt x="626828" y="9427"/>
                  <a:pt x="685137" y="-46232"/>
                  <a:pt x="739471" y="47858"/>
                </a:cubicBezTo>
                <a:cubicBezTo>
                  <a:pt x="793805" y="141948"/>
                  <a:pt x="756700" y="458675"/>
                  <a:pt x="898498" y="683962"/>
                </a:cubicBezTo>
                <a:cubicBezTo>
                  <a:pt x="1040296" y="909249"/>
                  <a:pt x="1282811" y="1214050"/>
                  <a:pt x="1590261" y="1399580"/>
                </a:cubicBezTo>
                <a:cubicBezTo>
                  <a:pt x="1897711" y="1585110"/>
                  <a:pt x="2480807" y="1708355"/>
                  <a:pt x="2743200" y="1797145"/>
                </a:cubicBezTo>
                <a:cubicBezTo>
                  <a:pt x="3005593" y="1885935"/>
                  <a:pt x="3085106" y="1909126"/>
                  <a:pt x="3164619" y="1932317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165990" y="5446643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{W, L, V</a:t>
            </a:r>
            <a:r>
              <a:rPr lang="en-US" baseline="-25000" dirty="0" smtClean="0"/>
              <a:t>T</a:t>
            </a:r>
            <a:r>
              <a:rPr lang="en-US" dirty="0"/>
              <a:t>}</a:t>
            </a:r>
            <a:endParaRPr lang="en-US" baseline="-250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5825971" y="3739302"/>
            <a:ext cx="1951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{Delay, Sensitivity}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40230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hlinkClick r:id="rId3" action="ppaction://hlinksldjump"/>
              </a:rPr>
              <a:t>Using </a:t>
            </a:r>
            <a:r>
              <a:rPr lang="en-US" dirty="0" err="1" smtClean="0">
                <a:hlinkClick r:id="rId3" action="ppaction://hlinksldjump"/>
              </a:rPr>
              <a:t>NXClient</a:t>
            </a:r>
            <a:r>
              <a:rPr lang="en-US" dirty="0" smtClean="0">
                <a:hlinkClick r:id="rId3" action="ppaction://hlinksldjump"/>
              </a:rPr>
              <a:t> for Cadence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hlinkClick r:id="rId4" action="ppaction://hlinksldjump"/>
              </a:rPr>
              <a:t>Cadence Setup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hlinkClick r:id="rId5" action="ppaction://hlinksldjump"/>
              </a:rPr>
              <a:t>Schematic Labels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hlinkClick r:id="rId6" action="ppaction://hlinksldjump"/>
              </a:rPr>
              <a:t>Exporting plots for presentations/papers/homework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hlinkClick r:id="rId7" action="ppaction://hlinksldjump"/>
              </a:rPr>
              <a:t>Presenting schematics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hlinkClick r:id="rId8" action="ppaction://hlinksldjump"/>
              </a:rPr>
              <a:t>Using Open Command Environment for Analysis (OCEAN) for simulation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hlinkClick r:id="rId9" action="ppaction://hlinksldjump"/>
              </a:rPr>
              <a:t>Monte Carlo simulations (MCS) in </a:t>
            </a:r>
            <a:r>
              <a:rPr lang="en-US" dirty="0" err="1" smtClean="0">
                <a:hlinkClick r:id="rId9" action="ppaction://hlinksldjump"/>
              </a:rPr>
              <a:t>FreePDK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79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 Carlo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9084" y="1821880"/>
            <a:ext cx="8205747" cy="445171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;; Now we need to define the models for the transistors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;; Here we hardcode the path to the model library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;; DEFINE THE MODEL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sz="800" b="1" dirty="0" err="1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libdir</a:t>
            </a:r>
            <a:r>
              <a:rPr lang="en-US" sz="800" b="1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"./</a:t>
            </a:r>
            <a:r>
              <a:rPr lang="en-US" sz="800" b="1" dirty="0" err="1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freepdk.scs</a:t>
            </a:r>
            <a:r>
              <a:rPr lang="en-US" sz="800" b="1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; LIBRARY PATH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;; Set parameters specific to this model library to select the right model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deviceOption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lvt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sz="800" b="1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Corner = "SS" 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;  "TT" "FS" "FF" "SF" "SS" = THE GLOBAL CORNER CASES</a:t>
            </a:r>
            <a:endParaRPr lang="en-US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latin typeface="Courier New" pitchFamily="49" charset="0"/>
                <a:cs typeface="Courier New" pitchFamily="49" charset="0"/>
              </a:rPr>
              <a:t>…</a:t>
            </a:r>
            <a:endParaRPr lang="en-US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latin typeface="Courier New" pitchFamily="49" charset="0"/>
                <a:cs typeface="Courier New" pitchFamily="49" charset="0"/>
              </a:rPr>
              <a:t>;; 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RUN THE SIMULATION</a:t>
            </a: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b="1" dirty="0" err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monteCarlo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( ?</a:t>
            </a:r>
            <a:r>
              <a:rPr lang="en-US" sz="800" dirty="0" err="1">
                <a:latin typeface="Courier New" pitchFamily="49" charset="0"/>
                <a:cs typeface="Courier New" pitchFamily="49" charset="0"/>
              </a:rPr>
              <a:t>numIters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 10 ?</a:t>
            </a:r>
            <a:r>
              <a:rPr lang="en-US" sz="800" dirty="0" err="1">
                <a:latin typeface="Courier New" pitchFamily="49" charset="0"/>
                <a:cs typeface="Courier New" pitchFamily="49" charset="0"/>
              </a:rPr>
              <a:t>analysisVariation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 '</a:t>
            </a:r>
            <a:r>
              <a:rPr lang="en-US" sz="800" dirty="0" err="1">
                <a:latin typeface="Courier New" pitchFamily="49" charset="0"/>
                <a:cs typeface="Courier New" pitchFamily="49" charset="0"/>
              </a:rPr>
              <a:t>processAndMismatch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 ?</a:t>
            </a:r>
            <a:r>
              <a:rPr lang="en-US" sz="800" dirty="0" err="1">
                <a:latin typeface="Courier New" pitchFamily="49" charset="0"/>
                <a:cs typeface="Courier New" pitchFamily="49" charset="0"/>
              </a:rPr>
              <a:t>sweptParam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 "None" ?</a:t>
            </a:r>
            <a:r>
              <a:rPr lang="en-US" sz="800" dirty="0" err="1" smtClean="0">
                <a:latin typeface="Courier New" pitchFamily="49" charset="0"/>
                <a:cs typeface="Courier New" pitchFamily="49" charset="0"/>
              </a:rPr>
              <a:t>sweptParamVals</a:t>
            </a:r>
            <a:r>
              <a:rPr lang="en-US" sz="800" dirty="0" smtClean="0">
                <a:latin typeface="Courier New" pitchFamily="49" charset="0"/>
                <a:cs typeface="Courier New" pitchFamily="49" charset="0"/>
              </a:rPr>
              <a:t> "25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" ?</a:t>
            </a:r>
            <a:r>
              <a:rPr lang="en-US" sz="800" dirty="0" err="1">
                <a:latin typeface="Courier New" pitchFamily="49" charset="0"/>
                <a:cs typeface="Courier New" pitchFamily="49" charset="0"/>
              </a:rPr>
              <a:t>saveData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 t )</a:t>
            </a: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itchFamily="49" charset="0"/>
                <a:cs typeface="Courier New" pitchFamily="49" charset="0"/>
              </a:rPr>
              <a:t>;; MONTE CARLO EXPRESSION FOR MEASUREMENTS (Remember to put the </a:t>
            </a:r>
            <a:r>
              <a:rPr lang="en-US" sz="800" dirty="0" err="1">
                <a:latin typeface="Courier New" pitchFamily="49" charset="0"/>
                <a:cs typeface="Courier New" pitchFamily="49" charset="0"/>
              </a:rPr>
              <a:t>monteexpr's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 BEFORE the </a:t>
            </a:r>
            <a:r>
              <a:rPr lang="en-US" sz="800" dirty="0" err="1">
                <a:latin typeface="Courier New" pitchFamily="49" charset="0"/>
                <a:cs typeface="Courier New" pitchFamily="49" charset="0"/>
              </a:rPr>
              <a:t>monterun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.</a:t>
            </a: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itchFamily="49" charset="0"/>
                <a:cs typeface="Courier New" pitchFamily="49" charset="0"/>
              </a:rPr>
              <a:t>;; Or else the expression values would not get printed in the </a:t>
            </a:r>
            <a:r>
              <a:rPr lang="en-US" sz="800" dirty="0" err="1">
                <a:latin typeface="Courier New" pitchFamily="49" charset="0"/>
                <a:cs typeface="Courier New" pitchFamily="49" charset="0"/>
              </a:rPr>
              <a:t>mcdata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 file)</a:t>
            </a: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b="1" dirty="0" err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monteExpr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( "</a:t>
            </a:r>
            <a:r>
              <a:rPr lang="en-US" sz="800" dirty="0" err="1">
                <a:latin typeface="Courier New" pitchFamily="49" charset="0"/>
                <a:cs typeface="Courier New" pitchFamily="49" charset="0"/>
              </a:rPr>
              <a:t>rt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" "</a:t>
            </a:r>
            <a:r>
              <a:rPr lang="en-US" sz="800" dirty="0" err="1">
                <a:latin typeface="Courier New" pitchFamily="49" charset="0"/>
                <a:cs typeface="Courier New" pitchFamily="49" charset="0"/>
              </a:rPr>
              <a:t>riseTime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(v(\"out\" ?result '</a:t>
            </a:r>
            <a:r>
              <a:rPr lang="en-US" sz="800" dirty="0" err="1">
                <a:latin typeface="Courier New" pitchFamily="49" charset="0"/>
                <a:cs typeface="Courier New" pitchFamily="49" charset="0"/>
              </a:rPr>
              <a:t>tran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) 0.5n t 1.5n t 10 90)" )</a:t>
            </a: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b="1" dirty="0" err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monteExpr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( "</a:t>
            </a:r>
            <a:r>
              <a:rPr lang="en-US" sz="800" dirty="0" err="1">
                <a:latin typeface="Courier New" pitchFamily="49" charset="0"/>
                <a:cs typeface="Courier New" pitchFamily="49" charset="0"/>
              </a:rPr>
              <a:t>ft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" "</a:t>
            </a:r>
            <a:r>
              <a:rPr lang="en-US" sz="800" dirty="0" err="1">
                <a:latin typeface="Courier New" pitchFamily="49" charset="0"/>
                <a:cs typeface="Courier New" pitchFamily="49" charset="0"/>
              </a:rPr>
              <a:t>riseTime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(v(\"out\" ?result '</a:t>
            </a:r>
            <a:r>
              <a:rPr lang="en-US" sz="800" dirty="0" err="1">
                <a:latin typeface="Courier New" pitchFamily="49" charset="0"/>
                <a:cs typeface="Courier New" pitchFamily="49" charset="0"/>
              </a:rPr>
              <a:t>tran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) 1.5n t 2.5n t 10 90)" )</a:t>
            </a: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itchFamily="49" charset="0"/>
                <a:cs typeface="Courier New" pitchFamily="49" charset="0"/>
              </a:rPr>
              <a:t>;; START MONTE CARLO SIMULATION</a:t>
            </a: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itchFamily="49" charset="0"/>
                <a:cs typeface="Courier New" pitchFamily="49" charset="0"/>
              </a:rPr>
              <a:t>save( 'all )</a:t>
            </a: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itchFamily="49" charset="0"/>
                <a:cs typeface="Courier New" pitchFamily="49" charset="0"/>
              </a:rPr>
              <a:t>resultsDir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("</a:t>
            </a:r>
            <a:r>
              <a:rPr lang="en-US" sz="800" dirty="0" err="1">
                <a:latin typeface="Courier New" pitchFamily="49" charset="0"/>
                <a:cs typeface="Courier New" pitchFamily="49" charset="0"/>
              </a:rPr>
              <a:t>mcPSF</a:t>
            </a:r>
            <a:r>
              <a:rPr lang="en-US" sz="800" dirty="0">
                <a:latin typeface="Courier New" pitchFamily="49" charset="0"/>
                <a:cs typeface="Courier New" pitchFamily="49" charset="0"/>
              </a:rPr>
              <a:t>")</a:t>
            </a: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b="1" dirty="0" err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monteRun</a:t>
            </a:r>
            <a:r>
              <a:rPr lang="en-US" sz="8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en-US" sz="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358" y="2227300"/>
            <a:ext cx="4380852" cy="328563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62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Provided Files and Descriptions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running Cadence using the bash script:</a:t>
            </a:r>
          </a:p>
          <a:p>
            <a:pPr lvl="1"/>
            <a:r>
              <a:rPr lang="en-US" dirty="0" smtClean="0"/>
              <a:t>run_cadence.sh</a:t>
            </a:r>
          </a:p>
          <a:p>
            <a:r>
              <a:rPr lang="en-US" dirty="0" smtClean="0"/>
              <a:t>Example OCEAN scripts:</a:t>
            </a:r>
          </a:p>
          <a:p>
            <a:pPr lvl="1"/>
            <a:r>
              <a:rPr lang="en-US" dirty="0" err="1" smtClean="0"/>
              <a:t>monteCarlo.ocn</a:t>
            </a:r>
            <a:r>
              <a:rPr lang="en-US" dirty="0" smtClean="0"/>
              <a:t> / </a:t>
            </a:r>
            <a:r>
              <a:rPr lang="en-US" dirty="0" err="1" smtClean="0"/>
              <a:t>netlist</a:t>
            </a:r>
            <a:endParaRPr lang="en-US" dirty="0" smtClean="0"/>
          </a:p>
          <a:p>
            <a:pPr marL="201168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26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63721"/>
            <a:ext cx="10058400" cy="1450757"/>
          </a:xfrm>
        </p:spPr>
        <p:txBody>
          <a:bodyPr/>
          <a:lstStyle/>
          <a:p>
            <a:r>
              <a:rPr lang="en-US" dirty="0" smtClean="0"/>
              <a:t>Using NX Client from 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6"/>
            <a:ext cx="4937760" cy="4023358"/>
          </a:xfrm>
        </p:spPr>
        <p:txBody>
          <a:bodyPr/>
          <a:lstStyle/>
          <a:p>
            <a:r>
              <a:rPr lang="en-US" dirty="0" smtClean="0"/>
              <a:t>Schematic viewer (Virtuoso) is incredibly slow from home.</a:t>
            </a:r>
          </a:p>
          <a:p>
            <a:r>
              <a:rPr lang="en-US" dirty="0" smtClean="0"/>
              <a:t>Use the following </a:t>
            </a:r>
            <a:r>
              <a:rPr lang="en-US" dirty="0" err="1" smtClean="0"/>
              <a:t>NXClient</a:t>
            </a:r>
            <a:r>
              <a:rPr lang="en-US" dirty="0" smtClean="0"/>
              <a:t> settings from home to speed up your work.</a:t>
            </a:r>
          </a:p>
          <a:p>
            <a:pPr lvl="1"/>
            <a:r>
              <a:rPr lang="en-US" dirty="0" smtClean="0"/>
              <a:t>Under the advanced tab</a:t>
            </a:r>
          </a:p>
          <a:p>
            <a:pPr lvl="2"/>
            <a:r>
              <a:rPr lang="en-US" dirty="0" smtClean="0"/>
              <a:t>Select “Disable DirectDraw for screen rendering”</a:t>
            </a:r>
          </a:p>
          <a:p>
            <a:pPr lvl="2"/>
            <a:r>
              <a:rPr lang="en-US" dirty="0" smtClean="0"/>
              <a:t>Under “Cache” max out both dropdowns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559" y="1846263"/>
            <a:ext cx="4524483" cy="4022725"/>
          </a:xfrm>
        </p:spPr>
      </p:pic>
      <p:sp>
        <p:nvSpPr>
          <p:cNvPr id="8" name="Oval 7"/>
          <p:cNvSpPr/>
          <p:nvPr/>
        </p:nvSpPr>
        <p:spPr>
          <a:xfrm>
            <a:off x="6323682" y="4274545"/>
            <a:ext cx="1013552" cy="4847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326916" y="2234589"/>
            <a:ext cx="1013552" cy="4847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8" idx="7"/>
            <a:endCxn id="13" idx="3"/>
          </p:cNvCxnSpPr>
          <p:nvPr/>
        </p:nvCxnSpPr>
        <p:spPr>
          <a:xfrm flipV="1">
            <a:off x="7188803" y="2648342"/>
            <a:ext cx="1286544" cy="16971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8075364" y="4032173"/>
            <a:ext cx="2258458" cy="2423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075364" y="4530376"/>
            <a:ext cx="2721166" cy="3349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0906503" y="4436121"/>
            <a:ext cx="1036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max out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cache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07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63721"/>
            <a:ext cx="10058400" cy="1450757"/>
          </a:xfrm>
        </p:spPr>
        <p:txBody>
          <a:bodyPr/>
          <a:lstStyle/>
          <a:p>
            <a:r>
              <a:rPr lang="en-US" dirty="0" smtClean="0"/>
              <a:t>Helpful Cadence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2939" y="1845736"/>
            <a:ext cx="6114553" cy="4023358"/>
          </a:xfrm>
        </p:spPr>
        <p:txBody>
          <a:bodyPr/>
          <a:lstStyle/>
          <a:p>
            <a:r>
              <a:rPr lang="en-US" dirty="0" smtClean="0"/>
              <a:t>Set up Cadence in two commands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Set environment variables in </a:t>
            </a:r>
            <a:r>
              <a:rPr lang="en-US" i="1" dirty="0" smtClean="0"/>
              <a:t>~/.</a:t>
            </a:r>
            <a:r>
              <a:rPr lang="en-US" i="1" dirty="0" err="1" smtClean="0"/>
              <a:t>bashrc</a:t>
            </a:r>
            <a:r>
              <a:rPr lang="en-US" dirty="0" smtClean="0"/>
              <a:t> file to jump to Cadence run directory:</a:t>
            </a:r>
          </a:p>
          <a:p>
            <a:pPr lvl="1"/>
            <a:r>
              <a:rPr lang="en-US" sz="1200" dirty="0">
                <a:latin typeface="Courier New" pitchFamily="49" charset="0"/>
                <a:cs typeface="Courier New" pitchFamily="49" charset="0"/>
              </a:rPr>
              <a:t>export FREEPDK=/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homenfs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platou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/&lt;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userID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&gt;/cadence/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freePDK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/</a:t>
            </a: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Use bash script to run all setup commands</a:t>
            </a:r>
          </a:p>
          <a:p>
            <a:pPr lvl="1"/>
            <a:r>
              <a:rPr lang="en-US" dirty="0" smtClean="0"/>
              <a:t>Script provided on Wiki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236" y="1952360"/>
            <a:ext cx="4686954" cy="3810532"/>
          </a:xfrm>
        </p:spPr>
      </p:pic>
      <p:cxnSp>
        <p:nvCxnSpPr>
          <p:cNvPr id="9" name="Straight Arrow Connector 8"/>
          <p:cNvCxnSpPr/>
          <p:nvPr/>
        </p:nvCxnSpPr>
        <p:spPr>
          <a:xfrm>
            <a:off x="4802588" y="2035534"/>
            <a:ext cx="2631882" cy="556592"/>
          </a:xfrm>
          <a:prstGeom prst="straightConnector1">
            <a:avLst/>
          </a:prstGeom>
          <a:ln w="2857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802588" y="2035534"/>
            <a:ext cx="2631882" cy="724895"/>
          </a:xfrm>
          <a:prstGeom prst="straightConnector1">
            <a:avLst/>
          </a:prstGeom>
          <a:ln w="2857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578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63721"/>
            <a:ext cx="10058400" cy="1450757"/>
          </a:xfrm>
        </p:spPr>
        <p:txBody>
          <a:bodyPr/>
          <a:lstStyle/>
          <a:p>
            <a:r>
              <a:rPr lang="en-US" dirty="0" smtClean="0"/>
              <a:t>Adding Schematic Labels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3007604"/>
            <a:ext cx="4937760" cy="2861489"/>
          </a:xfrm>
        </p:spPr>
        <p:txBody>
          <a:bodyPr/>
          <a:lstStyle/>
          <a:p>
            <a:r>
              <a:rPr lang="en-US" dirty="0" smtClean="0"/>
              <a:t>Schematic labels help in many scenarios</a:t>
            </a:r>
          </a:p>
          <a:p>
            <a:pPr lvl="1"/>
            <a:r>
              <a:rPr lang="en-US" dirty="0" smtClean="0"/>
              <a:t>Visual complexity of design (too many wires!)</a:t>
            </a:r>
          </a:p>
          <a:p>
            <a:pPr lvl="1"/>
            <a:r>
              <a:rPr lang="en-US" dirty="0" smtClean="0"/>
              <a:t>Automatic names for plotted signals</a:t>
            </a:r>
          </a:p>
          <a:p>
            <a:pPr lvl="2"/>
            <a:r>
              <a:rPr lang="en-US" dirty="0" smtClean="0"/>
              <a:t>No “/net3” voltage signals in plots</a:t>
            </a:r>
          </a:p>
          <a:p>
            <a:pPr lvl="1"/>
            <a:r>
              <a:rPr lang="en-US" dirty="0" smtClean="0"/>
              <a:t>Act as documentation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478" y="1814478"/>
            <a:ext cx="5146373" cy="5007462"/>
          </a:xfrm>
          <a:ln w="28575">
            <a:solidFill>
              <a:schemeClr val="tx1"/>
            </a:solidFill>
          </a:ln>
        </p:spPr>
      </p:pic>
      <p:cxnSp>
        <p:nvCxnSpPr>
          <p:cNvPr id="6" name="Curved Connector 5"/>
          <p:cNvCxnSpPr/>
          <p:nvPr/>
        </p:nvCxnSpPr>
        <p:spPr>
          <a:xfrm rot="10800000" flipV="1">
            <a:off x="7855028" y="3767768"/>
            <a:ext cx="2809301" cy="1520328"/>
          </a:xfrm>
          <a:prstGeom prst="curvedConnector3">
            <a:avLst>
              <a:gd name="adj1" fmla="val 588"/>
            </a:avLst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831715" y="4949543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net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46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Add Schematic Labels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Create </a:t>
            </a:r>
            <a:r>
              <a:rPr lang="en-US" dirty="0" smtClean="0">
                <a:sym typeface="Wingdings" panose="05000000000000000000" pitchFamily="2" charset="2"/>
              </a:rPr>
              <a:t> Wire name…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Hotkey: L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825" y="2582863"/>
            <a:ext cx="4736987" cy="3378200"/>
          </a:xfrm>
          <a:ln w="19050">
            <a:solidFill>
              <a:schemeClr val="tx1"/>
            </a:solidFill>
          </a:ln>
        </p:spPr>
      </p:pic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6217920" y="1846051"/>
            <a:ext cx="4937760" cy="1039819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 smtClean="0"/>
              <a:t>ADD MULTIPLE NET NAMES (SPACE DELIMITED)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“Hide” and then select nets to drop label names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555" y="2885871"/>
            <a:ext cx="4937125" cy="3075192"/>
          </a:xfrm>
          <a:ln w="19050">
            <a:solidFill>
              <a:schemeClr val="tx1"/>
            </a:solidFill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76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Exporting Plots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Black plot backgrounds are not ideal</a:t>
            </a:r>
          </a:p>
          <a:p>
            <a:pPr lvl="1"/>
            <a:r>
              <a:rPr lang="en-US" dirty="0" smtClean="0"/>
              <a:t>Plots will be difficult to see in presentations</a:t>
            </a:r>
          </a:p>
          <a:p>
            <a:pPr lvl="1"/>
            <a:r>
              <a:rPr lang="en-US" dirty="0" smtClean="0"/>
              <a:t>You will hemorrhage through your black ink cartridge printing out one homework</a:t>
            </a:r>
          </a:p>
          <a:p>
            <a:r>
              <a:rPr lang="en-US" dirty="0" smtClean="0"/>
              <a:t>Options</a:t>
            </a:r>
          </a:p>
          <a:p>
            <a:pPr lvl="1"/>
            <a:r>
              <a:rPr lang="en-US" dirty="0" smtClean="0"/>
              <a:t>Modify plots in Cadence</a:t>
            </a:r>
          </a:p>
          <a:p>
            <a:pPr lvl="1"/>
            <a:r>
              <a:rPr lang="en-US" dirty="0" smtClean="0"/>
              <a:t>Export data, plot within MATLAB/Python/Excel/etc.</a:t>
            </a:r>
          </a:p>
          <a:p>
            <a:pPr lvl="1"/>
            <a:r>
              <a:rPr lang="en-US" dirty="0" smtClean="0"/>
              <a:t>Screenshots are technically an option, but it’s not the best practice</a:t>
            </a:r>
          </a:p>
          <a:p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91" y="1846263"/>
            <a:ext cx="4229018" cy="4022725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742810" y="2807936"/>
            <a:ext cx="6174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51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 Plots in Cadence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AXIS </a:t>
            </a:r>
            <a:r>
              <a:rPr lang="en-US" dirty="0" smtClean="0">
                <a:sym typeface="Wingdings" panose="05000000000000000000" pitchFamily="2" charset="2"/>
              </a:rPr>
              <a:t> STRIPS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1"/>
            <a:ext cx="4937760" cy="1036215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 smtClean="0"/>
              <a:t>GRAPH </a:t>
            </a:r>
            <a:r>
              <a:rPr lang="en-US" dirty="0" smtClean="0">
                <a:sym typeface="Wingdings" panose="05000000000000000000" pitchFamily="2" charset="2"/>
              </a:rPr>
              <a:t> EDIT…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To modify color scheme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This is a visual/optional step, to get trace color correct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253" y="2882267"/>
            <a:ext cx="3545095" cy="3378200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511" y="2582863"/>
            <a:ext cx="3539615" cy="3378200"/>
          </a:xfr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341" y="3389723"/>
            <a:ext cx="2629775" cy="201650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816640" y="4403883"/>
            <a:ext cx="1978135" cy="73455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03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 Plots in Cadence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DOUBLE CLICK ON TRACES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 smtClean="0"/>
              <a:t>FILE </a:t>
            </a:r>
            <a:r>
              <a:rPr lang="en-US" dirty="0" smtClean="0">
                <a:sym typeface="Wingdings" panose="05000000000000000000" pitchFamily="2" charset="2"/>
              </a:rPr>
              <a:t> SAVE AS IMAGE…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Check box for “Use white background”!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055" y="2582863"/>
            <a:ext cx="3544528" cy="33782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85" y="4471757"/>
            <a:ext cx="3182509" cy="1681915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2419519" y="4806669"/>
            <a:ext cx="396510" cy="3641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225310" y="4806669"/>
            <a:ext cx="194210" cy="3641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607671" y="4806669"/>
            <a:ext cx="811849" cy="6797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2322415" y="4709564"/>
            <a:ext cx="169932" cy="178025"/>
          </a:xfrm>
          <a:prstGeom prst="ellipse">
            <a:avLst/>
          </a:prstGeom>
          <a:solidFill>
            <a:schemeClr val="tx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Content Placeholder 23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675" y="2582863"/>
            <a:ext cx="4298250" cy="3378200"/>
          </a:xfrm>
        </p:spPr>
      </p:pic>
    </p:spTree>
    <p:extLst>
      <p:ext uri="{BB962C8B-B14F-4D97-AF65-F5344CB8AC3E}">
        <p14:creationId xmlns:p14="http://schemas.microsoft.com/office/powerpoint/2010/main" val="21555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972</TotalTime>
  <Words>1225</Words>
  <Application>Microsoft Office PowerPoint</Application>
  <PresentationFormat>Widescreen</PresentationFormat>
  <Paragraphs>267</Paragraphs>
  <Slides>21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Courier New</vt:lpstr>
      <vt:lpstr>Wingdings</vt:lpstr>
      <vt:lpstr>Retrospect</vt:lpstr>
      <vt:lpstr>Cadence Tips &amp; Tricks</vt:lpstr>
      <vt:lpstr>Outline</vt:lpstr>
      <vt:lpstr>Using NX Client from Home</vt:lpstr>
      <vt:lpstr>Helpful Cadence Setup</vt:lpstr>
      <vt:lpstr>Adding Schematic Labels</vt:lpstr>
      <vt:lpstr>How To Add Schematic Labels</vt:lpstr>
      <vt:lpstr>Exporting Plots</vt:lpstr>
      <vt:lpstr>Modify Plots in Cadence</vt:lpstr>
      <vt:lpstr>Modify Plots in Cadence</vt:lpstr>
      <vt:lpstr>Export Plot Data</vt:lpstr>
      <vt:lpstr>White Background for Schematics</vt:lpstr>
      <vt:lpstr>OCEAN for Simulations</vt:lpstr>
      <vt:lpstr>Getting Example OCEAN Script</vt:lpstr>
      <vt:lpstr>Useful OCEAN Functions</vt:lpstr>
      <vt:lpstr>Useful OCEAN Functions</vt:lpstr>
      <vt:lpstr>Running the Script</vt:lpstr>
      <vt:lpstr>OCEAN for Max Frequency</vt:lpstr>
      <vt:lpstr>OCEAN for Power Determination</vt:lpstr>
      <vt:lpstr>Monte Carlo Simulation</vt:lpstr>
      <vt:lpstr>Monte Carlo Simulation</vt:lpstr>
      <vt:lpstr>Provided Files and Descriptions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Klinefelter</dc:creator>
  <cp:lastModifiedBy>Alicia Klinefelter</cp:lastModifiedBy>
  <cp:revision>131</cp:revision>
  <dcterms:created xsi:type="dcterms:W3CDTF">2013-03-05T17:59:32Z</dcterms:created>
  <dcterms:modified xsi:type="dcterms:W3CDTF">2013-03-07T17:22:57Z</dcterms:modified>
</cp:coreProperties>
</file>